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47" r:id="rId31"/>
    <p:sldId id="346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D0A9-4877-485E-BAB2-CBAB85F931D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2166216"/>
            <a:ext cx="10515600" cy="1325563"/>
          </a:xfrm>
        </p:spPr>
        <p:txBody>
          <a:bodyPr/>
          <a:lstStyle/>
          <a:p>
            <a:r>
              <a:rPr lang="en-US" b="1" dirty="0"/>
              <a:t>Chapter 6 Decision Tree Learning </a:t>
            </a:r>
          </a:p>
        </p:txBody>
      </p:sp>
    </p:spTree>
    <p:extLst>
      <p:ext uri="{BB962C8B-B14F-4D97-AF65-F5344CB8AC3E}">
        <p14:creationId xmlns:p14="http://schemas.microsoft.com/office/powerpoint/2010/main" val="1977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303304"/>
            <a:ext cx="10008739" cy="6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Fundamentals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spc="-20" dirty="0"/>
              <a:t>Entropy</a:t>
            </a: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0996" y="1751076"/>
            <a:ext cx="9874250" cy="4178935"/>
            <a:chOff x="1110996" y="1751076"/>
            <a:chExt cx="9874250" cy="4178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96" y="1751076"/>
              <a:ext cx="9838944" cy="1161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948940"/>
              <a:ext cx="4677156" cy="64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48" y="3610355"/>
              <a:ext cx="9724644" cy="231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" dirty="0"/>
              <a:t>General</a:t>
            </a:r>
            <a:r>
              <a:rPr lang="en-US" b="1" spc="5" dirty="0"/>
              <a:t> </a:t>
            </a:r>
            <a:r>
              <a:rPr lang="en-US" b="1" spc="-5" dirty="0"/>
              <a:t>Algorithm </a:t>
            </a:r>
            <a:r>
              <a:rPr lang="en-US" b="1" spc="-20" dirty="0"/>
              <a:t>for</a:t>
            </a:r>
            <a:r>
              <a:rPr lang="en-US" b="1" spc="-5" dirty="0"/>
              <a:t> Decision</a:t>
            </a:r>
            <a:r>
              <a:rPr lang="en-US" b="1" spc="10" dirty="0"/>
              <a:t> </a:t>
            </a:r>
            <a:r>
              <a:rPr lang="en-US" b="1" spc="-45" dirty="0"/>
              <a:t>Trees</a:t>
            </a:r>
            <a:endParaRPr lang="en-US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4900" y="1606296"/>
            <a:ext cx="9907905" cy="4442460"/>
            <a:chOff x="1104900" y="1606296"/>
            <a:chExt cx="9907905" cy="4442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7" y="1606296"/>
              <a:ext cx="9881616" cy="1193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2651760"/>
              <a:ext cx="9907524" cy="339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4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Decision</a:t>
            </a:r>
            <a:r>
              <a:rPr lang="en-US" b="1" spc="-10" dirty="0"/>
              <a:t> </a:t>
            </a:r>
            <a:r>
              <a:rPr lang="en-US" b="1" spc="-55" dirty="0"/>
              <a:t>Tree</a:t>
            </a:r>
            <a:r>
              <a:rPr lang="en-US" b="1" spc="-35" dirty="0"/>
              <a:t> </a:t>
            </a:r>
            <a:r>
              <a:rPr lang="en-US" b="1" dirty="0"/>
              <a:t>Induction</a:t>
            </a:r>
            <a:r>
              <a:rPr lang="en-US" b="1" spc="20" dirty="0"/>
              <a:t> </a:t>
            </a:r>
            <a:r>
              <a:rPr lang="en-US" b="1" spc="-5" dirty="0"/>
              <a:t>Algorithms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1946148"/>
            <a:ext cx="10354056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10" y="-147494"/>
            <a:ext cx="10515600" cy="1325563"/>
          </a:xfrm>
        </p:spPr>
        <p:txBody>
          <a:bodyPr/>
          <a:lstStyle/>
          <a:p>
            <a:r>
              <a:rPr lang="en-US" b="1" spc="-5" dirty="0"/>
              <a:t>ID3</a:t>
            </a:r>
            <a:r>
              <a:rPr lang="en-US" b="1" spc="-20" dirty="0"/>
              <a:t> </a:t>
            </a:r>
            <a:r>
              <a:rPr lang="en-US" b="1" spc="-70" dirty="0"/>
              <a:t>Tree</a:t>
            </a:r>
            <a:r>
              <a:rPr lang="en-US" b="1" spc="-1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10" y="2523744"/>
            <a:ext cx="9781032" cy="433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1302327"/>
            <a:ext cx="108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1.ID3 is an example of univariate decision tree with only one feature at each decision node </a:t>
            </a:r>
            <a:r>
              <a:rPr lang="en-US" dirty="0">
                <a:sym typeface="Wingdings" panose="05000000000000000000" pitchFamily="2" charset="2"/>
              </a:rPr>
              <a:t>axis aligned splits.</a:t>
            </a:r>
          </a:p>
          <a:p>
            <a:r>
              <a:rPr lang="en-US" dirty="0">
                <a:sym typeface="Wingdings" panose="05000000000000000000" pitchFamily="2" charset="2"/>
              </a:rPr>
              <a:t>2.It constructs the tree using greedy approach in a top down fashion by identifying the best attribute of each level in the tree.</a:t>
            </a:r>
          </a:p>
          <a:p>
            <a:r>
              <a:rPr lang="en-US" dirty="0">
                <a:sym typeface="Wingdings" panose="05000000000000000000" pitchFamily="2" charset="2"/>
              </a:rPr>
              <a:t>3.Works fine for discrete, otherwise it has to partitioned attributes to discrete features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216727"/>
            <a:ext cx="9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The algorithm builds a tree using pruning measure “information Gain” with given training dataset and constructed tree to classify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Works fine for larger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dataset </a:t>
            </a:r>
            <a:r>
              <a:rPr lang="en-US" dirty="0" err="1"/>
              <a:t>overfitting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accurate if missing values.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C4.5 and CART handle discrete and continuous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. C4.5 and CART handle missing data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C4.5 is prone to outliers and CART handle it well.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182162"/>
            <a:ext cx="11081029" cy="29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" y="2798618"/>
            <a:ext cx="11081028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9" y="674226"/>
            <a:ext cx="9428522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0"/>
            <a:ext cx="11720946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0"/>
            <a:ext cx="960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Decision</a:t>
            </a:r>
            <a:r>
              <a:rPr lang="en-US" spc="-45" dirty="0"/>
              <a:t> </a:t>
            </a:r>
            <a:r>
              <a:rPr lang="en-US" spc="-85" dirty="0"/>
              <a:t>Tree</a:t>
            </a:r>
            <a:r>
              <a:rPr lang="en-US" spc="-10" dirty="0"/>
              <a:t> </a:t>
            </a:r>
            <a:r>
              <a:rPr lang="en-US" spc="-5" dirty="0"/>
              <a:t>Learning</a:t>
            </a:r>
            <a:r>
              <a:rPr lang="en-US" spc="-20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58291"/>
            <a:ext cx="10059924" cy="30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4" y="235527"/>
            <a:ext cx="9682367" cy="60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6" y="492152"/>
            <a:ext cx="9065887" cy="5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7" y="221673"/>
            <a:ext cx="9682367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/>
              <a:t>C4.5</a:t>
            </a:r>
            <a:r>
              <a:rPr lang="en-US" b="1" spc="-3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842655"/>
            <a:ext cx="114438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1.Works with missing values  by marking ‘?’</a:t>
            </a:r>
          </a:p>
          <a:p>
            <a:r>
              <a:rPr lang="en-US" sz="2800" dirty="0"/>
              <a:t>2.Buids C5.0 </a:t>
            </a:r>
          </a:p>
          <a:p>
            <a:r>
              <a:rPr lang="en-US" sz="2800" dirty="0"/>
              <a:t>3.Occam’s Razor problem ,two correct solutions, the simple one is chosen.</a:t>
            </a:r>
          </a:p>
          <a:p>
            <a:r>
              <a:rPr lang="en-US" sz="2800" dirty="0"/>
              <a:t>4.Need larger dataset for accuracy .</a:t>
            </a:r>
          </a:p>
          <a:p>
            <a:r>
              <a:rPr lang="en-US" sz="2800" dirty="0"/>
              <a:t>5.Uses gain ration as a measure during the construction of decision tree.</a:t>
            </a:r>
          </a:p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1604772"/>
            <a:ext cx="9762744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3" y="2125470"/>
            <a:ext cx="9319732" cy="3853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0" y="402813"/>
            <a:ext cx="9428522" cy="7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" y="2585488"/>
            <a:ext cx="9754894" cy="36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180110"/>
            <a:ext cx="11790218" cy="110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1283829"/>
            <a:ext cx="8703251" cy="54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3" y="4247912"/>
            <a:ext cx="6672493" cy="146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14" y="1116857"/>
            <a:ext cx="8521933" cy="2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1" y="579234"/>
            <a:ext cx="9791158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272" y="609601"/>
            <a:ext cx="117417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1.Model will classify both categorical and continuous valued target variables.</a:t>
            </a:r>
          </a:p>
          <a:p>
            <a:r>
              <a:rPr lang="en-US" sz="3200" dirty="0"/>
              <a:t>2.For a given training set X, hypothesis function f(X)as a decision tree.</a:t>
            </a:r>
          </a:p>
          <a:p>
            <a:r>
              <a:rPr lang="en-US" sz="3200" dirty="0"/>
              <a:t>3.The Decision tree generated a complete hypothesis space as a tree and allow us to search through the possible set of hypothesis.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579234"/>
            <a:ext cx="9392259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9" y="166256"/>
            <a:ext cx="10254870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0" y="123382"/>
            <a:ext cx="9319732" cy="300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4" y="2770909"/>
            <a:ext cx="9791158" cy="3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5" y="0"/>
            <a:ext cx="9573576" cy="62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13" y="615990"/>
            <a:ext cx="7434027" cy="5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172125"/>
            <a:ext cx="9682367" cy="6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682367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6" y="1393453"/>
            <a:ext cx="6817547" cy="4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Structure</a:t>
            </a:r>
            <a:r>
              <a:rPr lang="en-US" b="1" spc="-40" dirty="0"/>
              <a:t> </a:t>
            </a:r>
            <a:r>
              <a:rPr lang="en-US" b="1" dirty="0"/>
              <a:t>of</a:t>
            </a:r>
            <a:r>
              <a:rPr lang="en-US" b="1" spc="-10" dirty="0"/>
              <a:t> </a:t>
            </a:r>
            <a:r>
              <a:rPr lang="en-US" b="1" dirty="0"/>
              <a:t>a</a:t>
            </a:r>
            <a:r>
              <a:rPr lang="en-US" b="1" spc="-30" dirty="0"/>
              <a:t> </a:t>
            </a:r>
            <a:r>
              <a:rPr lang="en-US" b="1" spc="-5" dirty="0"/>
              <a:t>Decision</a:t>
            </a:r>
            <a:r>
              <a:rPr lang="en-US" b="1" spc="-45" dirty="0"/>
              <a:t> </a:t>
            </a:r>
            <a:r>
              <a:rPr lang="en-US" b="1" spc="-85" dirty="0"/>
              <a:t>Tree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171" y="2104644"/>
            <a:ext cx="4105655" cy="264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39" y="4881371"/>
            <a:ext cx="9686544" cy="7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" y="193964"/>
            <a:ext cx="116516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1.It is a structure with root node ,internal node/decision nodes, branches and leaf nodes.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2.Topmost  tree node is root node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3.Internal nodes are test nodes and also decision nodes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4.These nodes represent a choice or test an input attribute and the outputs for a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5.The branches are labelled as per the outcomes or output values of the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6.Each decision is a path to a leaf node 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7.The leaf nodes represent the label or outcomes of a decision path.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8.Every path from root to leaf node represents the logical rule corresponds to a conjunction of test attributes and the whole tree represents the disjunction of these conjunctions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975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Structure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75" dirty="0"/>
              <a:t>Tree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076960" y="1657350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95" dirty="0">
                <a:latin typeface="Verdana"/>
                <a:cs typeface="Verdana"/>
              </a:rPr>
              <a:t>BUILDIN</a:t>
            </a:r>
            <a:r>
              <a:rPr sz="1800" b="1" i="1" spc="-330" dirty="0">
                <a:latin typeface="Verdana"/>
                <a:cs typeface="Verdana"/>
              </a:rPr>
              <a:t>G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350" dirty="0">
                <a:latin typeface="Verdana"/>
                <a:cs typeface="Verdana"/>
              </a:rPr>
              <a:t>THE</a:t>
            </a:r>
            <a:r>
              <a:rPr sz="1800" b="1" i="1" spc="-125" dirty="0">
                <a:latin typeface="Verdana"/>
                <a:cs typeface="Verdana"/>
              </a:rPr>
              <a:t> </a:t>
            </a:r>
            <a:r>
              <a:rPr sz="1800" b="1" i="1" spc="-360" dirty="0">
                <a:latin typeface="Verdana"/>
                <a:cs typeface="Verdana"/>
              </a:rPr>
              <a:t>TREE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2008632"/>
            <a:ext cx="10315956" cy="1688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30502"/>
            <a:ext cx="5212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235" dirty="0">
                <a:latin typeface="Verdana"/>
                <a:cs typeface="Verdana"/>
              </a:rPr>
              <a:t>   KNOWLEDG</a:t>
            </a:r>
            <a:r>
              <a:rPr lang="en-US" b="1" i="1" spc="-195" dirty="0">
                <a:latin typeface="Verdana"/>
                <a:cs typeface="Verdana"/>
              </a:rPr>
              <a:t>E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60" dirty="0">
                <a:latin typeface="Verdana"/>
                <a:cs typeface="Verdana"/>
              </a:rPr>
              <a:t>INFERENCE</a:t>
            </a:r>
            <a:r>
              <a:rPr lang="en-US" b="1" i="1" spc="-100" dirty="0">
                <a:latin typeface="Verdana"/>
                <a:cs typeface="Verdana"/>
              </a:rPr>
              <a:t> </a:t>
            </a:r>
            <a:r>
              <a:rPr lang="en-US" b="1" i="1" spc="-195" dirty="0">
                <a:latin typeface="Verdana"/>
                <a:cs typeface="Verdana"/>
              </a:rPr>
              <a:t>OR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45" dirty="0">
                <a:latin typeface="Verdana"/>
                <a:cs typeface="Verdana"/>
              </a:rPr>
              <a:t>CLASSIFICATION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2" y="4605389"/>
            <a:ext cx="10553700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Advantages</a:t>
            </a:r>
            <a:r>
              <a:rPr lang="en-US" spc="-10" dirty="0"/>
              <a:t> 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2257044"/>
            <a:ext cx="10466832" cy="2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Disadvantages</a:t>
            </a:r>
            <a:r>
              <a:rPr lang="en-US" spc="-15" dirty="0"/>
              <a:t> </a:t>
            </a:r>
            <a:r>
              <a:rPr lang="en-US" spc="-10" dirty="0"/>
              <a:t>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1969007"/>
            <a:ext cx="9933432" cy="3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" y="346477"/>
            <a:ext cx="11372997" cy="59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436</Words>
  <Application>Microsoft Office PowerPoint</Application>
  <PresentationFormat>Widescreen</PresentationFormat>
  <Paragraphs>42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Calibri Light</vt:lpstr>
      <vt:lpstr>Verdana</vt:lpstr>
      <vt:lpstr>Wingdings</vt:lpstr>
      <vt:lpstr>Office Theme</vt:lpstr>
      <vt:lpstr>Chapter 6 Decision Tree Learning </vt:lpstr>
      <vt:lpstr>Decision Tree Learning Model</vt:lpstr>
      <vt:lpstr>PowerPoint Presentation</vt:lpstr>
      <vt:lpstr>Structure of a Decision Tree</vt:lpstr>
      <vt:lpstr>PowerPoint Presentation</vt:lpstr>
      <vt:lpstr>Structure of a Decision Tree</vt:lpstr>
      <vt:lpstr>Advantages of Decision Trees</vt:lpstr>
      <vt:lpstr>Disadvantages of Decision Trees</vt:lpstr>
      <vt:lpstr>PowerPoint Presentation</vt:lpstr>
      <vt:lpstr>PowerPoint Presentation</vt:lpstr>
      <vt:lpstr>Fundamentals of Entropy</vt:lpstr>
      <vt:lpstr>General Algorithm for Decision Trees</vt:lpstr>
      <vt:lpstr>Decision Tree Induction Algorithms</vt:lpstr>
      <vt:lpstr>ID3 Tree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Decision Tree Learning</dc:title>
  <dc:creator>Microsoft account</dc:creator>
  <cp:lastModifiedBy>Hazaratali.S. Mogalalli</cp:lastModifiedBy>
  <cp:revision>21</cp:revision>
  <dcterms:created xsi:type="dcterms:W3CDTF">2024-06-06T06:56:48Z</dcterms:created>
  <dcterms:modified xsi:type="dcterms:W3CDTF">2024-06-22T17:16:30Z</dcterms:modified>
</cp:coreProperties>
</file>